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2" r:id="rId2"/>
    <p:sldId id="257" r:id="rId3"/>
    <p:sldId id="259" r:id="rId4"/>
    <p:sldId id="258" r:id="rId5"/>
    <p:sldId id="265" r:id="rId6"/>
    <p:sldId id="261" r:id="rId7"/>
    <p:sldId id="256" r:id="rId8"/>
    <p:sldId id="270" r:id="rId9"/>
    <p:sldId id="272" r:id="rId10"/>
    <p:sldId id="260" r:id="rId11"/>
    <p:sldId id="263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97E3C-E51C-4A4D-AF1E-CF6CD1B0A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1DB9BAD-28E8-4E3A-B4FF-7C4B13EA3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89FBD8-0D8C-45A7-8288-58F01697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EB78E9-3E21-413F-95E4-5A123D73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790313-7AE0-413B-B56A-9542C1150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27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DE5EB7-3366-41B2-B11E-2B1578CD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DB7682-B219-4AC8-B2EE-CED4EA412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3233B8-980D-4B84-B026-7AA7A3661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6D0EB5-F469-4EBE-BBC2-B33E13AB8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93D5F6-633B-4B18-9178-1B5C7547B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36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C96472A-2CF8-4892-A16B-5A2E2FD6AA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F2F42F-89A8-494C-9789-B67AFDF8A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FDA249-1563-4C74-9095-CA207AE96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A943CC-F426-4EB4-B1C1-F1E5F05B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B1C243-C870-4CD4-ACB8-183322F85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07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953AD2-BA6B-443B-9690-3DC0CA52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12F8DC-D263-4E5A-80DC-683A68ADC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AFFCA6-CD5F-4FDD-9A92-2608042F8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7C7B22-6B82-41CA-B7BD-F6BD4815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2B8B7-5194-4173-8524-1EEA9338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5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A9F5EF-1F1D-47DB-BEB3-E1A87850D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9CC1BD-0272-445D-BE09-10A07C427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894910-2303-430A-B071-0C2649289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A12A3-26A3-4286-93AF-C3C3D258D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1070D6-8BE7-41D6-8970-9A4BC9E6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549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15D2B-8E99-4EF8-9A52-4689F8A0E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352B50-B24D-4D68-8908-C07B63C68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70102C-CA35-461B-8E10-B29536B19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F49CFA-6515-437E-9655-1D7BCF491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F1A675-B535-4D9E-B822-CC7339F2E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9CFB6D-D243-4ACE-8E32-37D9CA818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06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C04175-7A0F-4002-A845-BD9A34E3E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AE0F58-5673-4BD9-BB0A-3297C3F8D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6C089DE-3F0A-4923-A576-04C6D293F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2FD1F6-670F-4799-9634-54B903B977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ACF9D4-2040-4B97-95AA-2BE5C1D30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08CD029-3934-4201-886F-59A512C9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0F19CA-9A64-4FF1-87CE-0C1B73792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66804CF-CBC5-4672-8948-D762240DD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507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29970D-4B6E-4B07-9CD9-39440018C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4B9F68-0140-4F9A-8F02-2A0946C86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AC8DFA-60C7-489B-AF63-6D64E525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7180623-1F39-4FA6-B8C1-EAC1E773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10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F2DA4D3-D62F-4997-856C-0B06FCB1E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BFED8E-1946-4260-A1BC-C00D2C53C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067708-CFF7-4089-BAF6-C6CAFD6A0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451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15512-A04D-4460-B500-C7C23F28F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6913A5-C6D4-42D1-ACA0-8F3695537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4677ED-5343-4E3A-B344-AF8168E52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505CE0-A2E5-4751-91C7-3C5EFA82A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121791-8C7B-43DB-B025-C5C717218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ADB0E9-7DCA-42D3-A8F0-BCE6CBD12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70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D2F1F2-F70D-46D9-A50E-E4C64C990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CA5C2AD-BFBD-4DBA-B8B3-F2FF993E7B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952B08-5B2E-4A3E-8C17-2644B0A5C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97CBDD-D45F-4B47-A6CF-971759D9A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F96C71-32AA-4018-ADEA-4F4FE19C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D62835-B426-43E9-BB8D-220A5493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50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D61C711-EF51-4A5B-9FEE-9ECC22AAF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C06AC4-16C5-44C8-A2EA-F79BF7879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53A0A4-D619-484D-8FFB-3C4A92C78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A7101-96CC-4F4C-9380-01AC0DF70107}" type="datetimeFigureOut">
              <a:rPr lang="zh-CN" altLang="en-US" smtClean="0"/>
              <a:t>2021/1/5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E77E0B-EB8D-4D9B-B533-184E68501F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FE7D93-BBFD-410C-ADD8-0B10C11C47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765D7-D3D1-4DF9-8CD5-E2070926BE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30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zstp.pcl.ac.cn:8002/mekg?v0=%E8%83%86%E5%9B%8A%E7%99%8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aliyun.com/document_detail/179242.html?spm=a2c4g.11186623.2.19.79af36660iWwpS#doc-api-imageprocess-TranslateMe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片包含 雷达图&#10;&#10;描述已自动生成">
            <a:extLst>
              <a:ext uri="{FF2B5EF4-FFF2-40B4-BE49-F238E27FC236}">
                <a16:creationId xmlns:a16="http://schemas.microsoft.com/office/drawing/2014/main" id="{F89C5A7D-B7BE-4D5B-A76F-3B681F16A1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" t="14886" r="6235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本框 5">
            <a:hlinkClick r:id="rId3"/>
            <a:extLst>
              <a:ext uri="{FF2B5EF4-FFF2-40B4-BE49-F238E27FC236}">
                <a16:creationId xmlns:a16="http://schemas.microsoft.com/office/drawing/2014/main" id="{418C7ACA-8400-436E-BF20-C226AC57FC1D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4800" dirty="0">
                <a:latin typeface="+mj-lt"/>
                <a:ea typeface="+mj-ea"/>
                <a:cs typeface="+mj-cs"/>
              </a:rPr>
              <a:t>中国医学知识图谱搜</a:t>
            </a:r>
            <a:r>
              <a:rPr lang="zh-CN" altLang="en-US" sz="4800" b="1" dirty="0">
                <a:latin typeface="+mj-lt"/>
                <a:ea typeface="+mj-ea"/>
                <a:cs typeface="+mj-cs"/>
              </a:rPr>
              <a:t>胆囊癌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939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5DFA1C1-9B4E-4BC6-9B2F-89E4FED12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163" y="1921415"/>
            <a:ext cx="6246003" cy="2973596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947735-BFB5-406B-B3E1-9D9B102E6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606" y="1583814"/>
            <a:ext cx="3217333" cy="19609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ADC2159-4900-4287-B37A-D16224951EED}"/>
              </a:ext>
            </a:extLst>
          </p:cNvPr>
          <p:cNvSpPr txBox="1"/>
          <p:nvPr/>
        </p:nvSpPr>
        <p:spPr>
          <a:xfrm>
            <a:off x="8023993" y="3681832"/>
            <a:ext cx="1681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全科</a:t>
            </a:r>
            <a:r>
              <a:rPr lang="en-US" altLang="zh-CN" sz="1400" dirty="0"/>
              <a:t>CDSS</a:t>
            </a:r>
            <a:r>
              <a:rPr lang="zh-CN" altLang="en-US" sz="1400" dirty="0"/>
              <a:t>系统框架</a:t>
            </a:r>
          </a:p>
        </p:txBody>
      </p:sp>
    </p:spTree>
    <p:extLst>
      <p:ext uri="{BB962C8B-B14F-4D97-AF65-F5344CB8AC3E}">
        <p14:creationId xmlns:p14="http://schemas.microsoft.com/office/powerpoint/2010/main" val="2396248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68B9D26-4293-4067-90B9-0B455ADF80C9}"/>
              </a:ext>
            </a:extLst>
          </p:cNvPr>
          <p:cNvSpPr txBox="1"/>
          <p:nvPr/>
        </p:nvSpPr>
        <p:spPr>
          <a:xfrm>
            <a:off x="535430" y="832549"/>
            <a:ext cx="2123658" cy="4072229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r>
              <a:rPr lang="zh-CN" altLang="en-US" dirty="0"/>
              <a:t>临床决策支持系统，即</a:t>
            </a:r>
            <a:r>
              <a:rPr lang="en-US" altLang="zh-CN" dirty="0"/>
              <a:t>CDSS</a:t>
            </a:r>
            <a:r>
              <a:rPr lang="zh-CN" altLang="en-US" dirty="0"/>
              <a:t>（</a:t>
            </a:r>
            <a:r>
              <a:rPr lang="en-US" altLang="zh-CN" dirty="0"/>
              <a:t>Clinical Decision Support System, CDSS</a:t>
            </a:r>
            <a:r>
              <a:rPr lang="zh-CN" altLang="en-US" dirty="0"/>
              <a:t>），一般指凡能对临床决策提供支持的计算机系统，这个系统充分运用可供利用的、合适的计算机技术，针对半结构化或非结构化医学问题，通过人机交互方式改善和提高决策效率的系统。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8AABE7-D566-424B-AEF2-90E516555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893" y="710214"/>
            <a:ext cx="7140606" cy="401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68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EBFE29-9375-4D7F-B9A9-5A554206E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805" y="615332"/>
            <a:ext cx="1905000" cy="1905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45B6675-1BF8-4297-80C8-A64029F4636E}"/>
              </a:ext>
            </a:extLst>
          </p:cNvPr>
          <p:cNvSpPr/>
          <p:nvPr/>
        </p:nvSpPr>
        <p:spPr>
          <a:xfrm rot="19967405">
            <a:off x="7045953" y="739510"/>
            <a:ext cx="17219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ideas</a:t>
            </a:r>
            <a:endParaRPr lang="zh-CN" altLang="en-US" sz="54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73D001-A9BE-4636-90D7-C8076723D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68564"/>
            <a:ext cx="4897846" cy="48978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8ACE581-58F6-4B13-94AC-CB6ACB14A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169" y="5054019"/>
            <a:ext cx="7752709" cy="131901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A01BBBCB-2223-4D73-9D6D-C2AB83B8CF53}"/>
              </a:ext>
            </a:extLst>
          </p:cNvPr>
          <p:cNvSpPr/>
          <p:nvPr/>
        </p:nvSpPr>
        <p:spPr>
          <a:xfrm rot="19513738">
            <a:off x="1215449" y="4716925"/>
            <a:ext cx="1619128" cy="92333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Easy?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7222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C4F3B42-2E6C-4A75-804B-37D467A0B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417" y="1598042"/>
            <a:ext cx="6507332" cy="322141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D77F70C-A841-4E47-A7B4-5C1E6CE99E7A}"/>
              </a:ext>
            </a:extLst>
          </p:cNvPr>
          <p:cNvSpPr txBox="1"/>
          <p:nvPr/>
        </p:nvSpPr>
        <p:spPr>
          <a:xfrm>
            <a:off x="9250531" y="5417146"/>
            <a:ext cx="2272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Grow up team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6751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553E1ED-671A-4775-80F3-A48DA738D55E}"/>
              </a:ext>
            </a:extLst>
          </p:cNvPr>
          <p:cNvSpPr/>
          <p:nvPr/>
        </p:nvSpPr>
        <p:spPr>
          <a:xfrm>
            <a:off x="4618675" y="2967335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感谢观看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0220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BEADF-AE2E-4B52-930B-25BBD7C21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CN" altLang="en-US" sz="2000"/>
              <a:t>胆囊在消化系统中的位置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D2AA665-6434-4463-8841-83B2BE241F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68" r="-3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78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片包含 动物, 蓝色, 穿着, 桌子&#10;&#10;描述已自动生成">
            <a:extLst>
              <a:ext uri="{FF2B5EF4-FFF2-40B4-BE49-F238E27FC236}">
                <a16:creationId xmlns:a16="http://schemas.microsoft.com/office/drawing/2014/main" id="{A54C9282-8DDC-4FD3-B360-B7667549D4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5"/>
          <a:stretch/>
        </p:blipFill>
        <p:spPr>
          <a:xfrm>
            <a:off x="838200" y="704765"/>
            <a:ext cx="5322459" cy="272423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186078C-1C8F-4840-9871-0E36B9B08188}"/>
              </a:ext>
            </a:extLst>
          </p:cNvPr>
          <p:cNvSpPr txBox="1"/>
          <p:nvPr/>
        </p:nvSpPr>
        <p:spPr>
          <a:xfrm>
            <a:off x="7931094" y="3765075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胆囊癌早发现早诊断早治疗</a:t>
            </a:r>
          </a:p>
        </p:txBody>
      </p:sp>
    </p:spTree>
    <p:extLst>
      <p:ext uri="{BB962C8B-B14F-4D97-AF65-F5344CB8AC3E}">
        <p14:creationId xmlns:p14="http://schemas.microsoft.com/office/powerpoint/2010/main" val="121531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形用户界面&#10;&#10;描述已自动生成">
            <a:extLst>
              <a:ext uri="{FF2B5EF4-FFF2-40B4-BE49-F238E27FC236}">
                <a16:creationId xmlns:a16="http://schemas.microsoft.com/office/drawing/2014/main" id="{275111E1-2C3C-4B66-8272-06EBB9B89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61618"/>
            <a:ext cx="10905066" cy="4334762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C4B6FF-E13D-4449-974E-B63E142F1F9C}"/>
              </a:ext>
            </a:extLst>
          </p:cNvPr>
          <p:cNvSpPr txBox="1"/>
          <p:nvPr/>
        </p:nvSpPr>
        <p:spPr>
          <a:xfrm>
            <a:off x="3151573" y="5992427"/>
            <a:ext cx="4868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医学影像标注</a:t>
            </a:r>
            <a:r>
              <a:rPr lang="en-US" altLang="zh-CN" dirty="0"/>
              <a:t>||</a:t>
            </a:r>
            <a:r>
              <a:rPr lang="zh-CN" altLang="en-US" dirty="0"/>
              <a:t>辅助决策支持</a:t>
            </a:r>
            <a:r>
              <a:rPr lang="en-US" altLang="zh-CN" dirty="0"/>
              <a:t>||</a:t>
            </a:r>
            <a:r>
              <a:rPr lang="zh-CN" altLang="en-US" dirty="0"/>
              <a:t>医生沉浸式练习</a:t>
            </a:r>
          </a:p>
        </p:txBody>
      </p:sp>
    </p:spTree>
    <p:extLst>
      <p:ext uri="{BB962C8B-B14F-4D97-AF65-F5344CB8AC3E}">
        <p14:creationId xmlns:p14="http://schemas.microsoft.com/office/powerpoint/2010/main" val="825966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145186E-BBCA-480A-90D4-A3B14A9B4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887" y="434824"/>
            <a:ext cx="9996501" cy="51135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9C429F5-AF41-4FC9-AFCD-BF28D26230D3}"/>
              </a:ext>
            </a:extLst>
          </p:cNvPr>
          <p:cNvSpPr txBox="1"/>
          <p:nvPr/>
        </p:nvSpPr>
        <p:spPr>
          <a:xfrm>
            <a:off x="4722920" y="6014286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Sys structure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444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401583D9-7AC4-4A7D-BC9B-82C6FAE17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606" y="643467"/>
            <a:ext cx="10316788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文本框 1">
            <a:hlinkClick r:id="rId3"/>
            <a:extLst>
              <a:ext uri="{FF2B5EF4-FFF2-40B4-BE49-F238E27FC236}">
                <a16:creationId xmlns:a16="http://schemas.microsoft.com/office/drawing/2014/main" id="{FDB34C7F-E765-4B75-B499-8F1002916CC9}"/>
              </a:ext>
            </a:extLst>
          </p:cNvPr>
          <p:cNvSpPr txBox="1"/>
          <p:nvPr/>
        </p:nvSpPr>
        <p:spPr>
          <a:xfrm>
            <a:off x="4383290" y="6453143"/>
            <a:ext cx="2874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阿里医学图像处理开放</a:t>
            </a:r>
            <a:r>
              <a:rPr lang="en-US" altLang="zh-CN" dirty="0"/>
              <a:t>API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8041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图形用户界面, 图示, 应用程序&#10;&#10;描述已自动生成">
            <a:extLst>
              <a:ext uri="{FF2B5EF4-FFF2-40B4-BE49-F238E27FC236}">
                <a16:creationId xmlns:a16="http://schemas.microsoft.com/office/drawing/2014/main" id="{133EEF7F-910B-4F86-97C1-C0E1EC747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5773" y="643467"/>
            <a:ext cx="9520453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5A4C4CF-DCB1-498A-A835-030BDD0573C7}"/>
              </a:ext>
            </a:extLst>
          </p:cNvPr>
          <p:cNvSpPr txBox="1"/>
          <p:nvPr/>
        </p:nvSpPr>
        <p:spPr>
          <a:xfrm>
            <a:off x="4589755" y="645314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百度灵医智惠系统</a:t>
            </a:r>
          </a:p>
        </p:txBody>
      </p:sp>
    </p:spTree>
    <p:extLst>
      <p:ext uri="{BB962C8B-B14F-4D97-AF65-F5344CB8AC3E}">
        <p14:creationId xmlns:p14="http://schemas.microsoft.com/office/powerpoint/2010/main" val="106550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D77F70C-A841-4E47-A7B4-5C1E6CE99E7A}"/>
              </a:ext>
            </a:extLst>
          </p:cNvPr>
          <p:cNvSpPr txBox="1"/>
          <p:nvPr/>
        </p:nvSpPr>
        <p:spPr>
          <a:xfrm>
            <a:off x="4077459" y="5675401"/>
            <a:ext cx="2272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0" dirty="0" err="1">
                <a:solidFill>
                  <a:srgbClr val="24292E"/>
                </a:solidFill>
                <a:effectLst/>
                <a:latin typeface="-apple-system"/>
              </a:rPr>
              <a:t>Clinica</a:t>
            </a:r>
            <a:endParaRPr lang="en-US" altLang="zh-CN" b="1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9FAA80-9269-40CE-B563-212C383D76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58" t="-8346" r="734" b="6722"/>
          <a:stretch/>
        </p:blipFill>
        <p:spPr>
          <a:xfrm>
            <a:off x="310718" y="115409"/>
            <a:ext cx="9676661" cy="537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76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D77F70C-A841-4E47-A7B4-5C1E6CE99E7A}"/>
              </a:ext>
            </a:extLst>
          </p:cNvPr>
          <p:cNvSpPr txBox="1"/>
          <p:nvPr/>
        </p:nvSpPr>
        <p:spPr>
          <a:xfrm>
            <a:off x="2124372" y="5762604"/>
            <a:ext cx="2272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0" dirty="0" err="1">
                <a:solidFill>
                  <a:srgbClr val="24292E"/>
                </a:solidFill>
                <a:effectLst/>
                <a:latin typeface="-apple-system"/>
              </a:rPr>
              <a:t>Clinica</a:t>
            </a:r>
            <a:endParaRPr lang="en-US" altLang="zh-CN" b="1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4058646-DB4F-493A-94DF-E3221D186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61" y="622513"/>
            <a:ext cx="4655709" cy="507847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580E120-167E-451A-B32D-048BE826DC47}"/>
              </a:ext>
            </a:extLst>
          </p:cNvPr>
          <p:cNvSpPr txBox="1"/>
          <p:nvPr/>
        </p:nvSpPr>
        <p:spPr>
          <a:xfrm>
            <a:off x="6854021" y="1500327"/>
            <a:ext cx="159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1F4A295-3F46-4F2C-B904-B5C74F47F010}"/>
              </a:ext>
            </a:extLst>
          </p:cNvPr>
          <p:cNvSpPr txBox="1"/>
          <p:nvPr/>
        </p:nvSpPr>
        <p:spPr>
          <a:xfrm>
            <a:off x="6347850" y="1979761"/>
            <a:ext cx="42609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对阿尔茨海默病患者和健康对照组之间投射在皮层表面的FDG PET数据进行组比较时涉及的临床管线图</a:t>
            </a:r>
          </a:p>
        </p:txBody>
      </p:sp>
    </p:spTree>
    <p:extLst>
      <p:ext uri="{BB962C8B-B14F-4D97-AF65-F5344CB8AC3E}">
        <p14:creationId xmlns:p14="http://schemas.microsoft.com/office/powerpoint/2010/main" val="305299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143</Words>
  <Application>Microsoft Office PowerPoint</Application>
  <PresentationFormat>宽屏</PresentationFormat>
  <Paragraphs>16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-apple-system</vt:lpstr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ThingWorks</dc:creator>
  <cp:lastModifiedBy>ThingWorks</cp:lastModifiedBy>
  <cp:revision>14</cp:revision>
  <dcterms:created xsi:type="dcterms:W3CDTF">2020-12-26T07:05:41Z</dcterms:created>
  <dcterms:modified xsi:type="dcterms:W3CDTF">2021-01-05T15:46:57Z</dcterms:modified>
</cp:coreProperties>
</file>

<file path=docProps/thumbnail.jpeg>
</file>